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2" r:id="rId5"/>
    <p:sldId id="266" r:id="rId6"/>
    <p:sldId id="259" r:id="rId7"/>
    <p:sldId id="265" r:id="rId8"/>
    <p:sldId id="271" r:id="rId9"/>
    <p:sldId id="263" r:id="rId10"/>
    <p:sldId id="270" r:id="rId11"/>
    <p:sldId id="269" r:id="rId1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25D"/>
    <a:srgbClr val="6B281B"/>
    <a:srgbClr val="791F0D"/>
    <a:srgbClr val="8F240F"/>
    <a:srgbClr val="0D3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8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8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9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8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8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1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DD10-C5E5-4973-8492-D3324AC0F2EA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0221-A150-45A8-AA06-61A42F9C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7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7976"/>
            <a:ext cx="12192000" cy="14395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-1" y="6332099"/>
            <a:ext cx="12192000" cy="525900"/>
          </a:xfrm>
          <a:prstGeom prst="rect">
            <a:avLst/>
          </a:prstGeom>
          <a:solidFill>
            <a:srgbClr val="0B325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-1" y="6724531"/>
            <a:ext cx="12192000" cy="9108"/>
          </a:xfrm>
          <a:prstGeom prst="line">
            <a:avLst/>
          </a:prstGeom>
          <a:ln w="31750">
            <a:solidFill>
              <a:srgbClr val="6B28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1515687" y="2315327"/>
            <a:ext cx="9144000" cy="14852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rgbClr val="00B0F0"/>
                </a:solidFill>
                <a:latin typeface="+mn-lt"/>
              </a:rPr>
              <a:t>Digital Service Taxes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15687" y="380054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Congressional Staff Briefing</a:t>
            </a:r>
          </a:p>
          <a:p>
            <a:pPr algn="ctr"/>
            <a:r>
              <a:rPr lang="en-US" sz="4000" dirty="0"/>
              <a:t>November 16, 2018</a:t>
            </a:r>
          </a:p>
        </p:txBody>
      </p:sp>
    </p:spTree>
    <p:extLst>
      <p:ext uri="{BB962C8B-B14F-4D97-AF65-F5344CB8AC3E}">
        <p14:creationId xmlns:p14="http://schemas.microsoft.com/office/powerpoint/2010/main" val="187094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Tax Negotiations </a:t>
            </a:r>
          </a:p>
          <a:p>
            <a:pPr lvl="1"/>
            <a:r>
              <a:rPr lang="en-US" dirty="0"/>
              <a:t>OECD process</a:t>
            </a:r>
          </a:p>
          <a:p>
            <a:pPr lvl="1"/>
            <a:r>
              <a:rPr lang="en-US" dirty="0"/>
              <a:t>IRC 891 – retaliatory taxes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Trade Negotiations</a:t>
            </a:r>
          </a:p>
          <a:p>
            <a:pPr lvl="1"/>
            <a:r>
              <a:rPr lang="en-US" dirty="0"/>
              <a:t>Trade agreements</a:t>
            </a:r>
          </a:p>
          <a:p>
            <a:pPr lvl="1"/>
            <a:r>
              <a:rPr lang="en-US" dirty="0"/>
              <a:t>Countervailing duties</a:t>
            </a:r>
          </a:p>
          <a:p>
            <a:pPr lvl="1"/>
            <a:r>
              <a:rPr lang="en-US" dirty="0"/>
              <a:t>General Agreement on Trade and Services (GATS)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4569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U.S. Government Response</a:t>
            </a:r>
          </a:p>
        </p:txBody>
      </p:sp>
    </p:spTree>
    <p:extLst>
      <p:ext uri="{BB962C8B-B14F-4D97-AF65-F5344CB8AC3E}">
        <p14:creationId xmlns:p14="http://schemas.microsoft.com/office/powerpoint/2010/main" val="123240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does this mean for </a:t>
            </a:r>
          </a:p>
          <a:p>
            <a:pPr lvl="1"/>
            <a:r>
              <a:rPr lang="en-US" dirty="0"/>
              <a:t>U.S. companies?</a:t>
            </a:r>
          </a:p>
          <a:p>
            <a:pPr lvl="1"/>
            <a:r>
              <a:rPr lang="en-US" dirty="0"/>
              <a:t>Consumers?</a:t>
            </a:r>
          </a:p>
          <a:p>
            <a:pPr lvl="1"/>
            <a:endParaRPr lang="en-US" dirty="0"/>
          </a:p>
          <a:p>
            <a:r>
              <a:rPr lang="en-US" b="1" dirty="0"/>
              <a:t>How are U.S. companies responding to the DST? </a:t>
            </a:r>
          </a:p>
          <a:p>
            <a:endParaRPr lang="en-US" dirty="0"/>
          </a:p>
          <a:p>
            <a:r>
              <a:rPr lang="en-US" b="1" dirty="0"/>
              <a:t>Are EU companies reacting differently than American companies? 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377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Companies’ Perspective on the DST</a:t>
            </a:r>
          </a:p>
        </p:txBody>
      </p:sp>
    </p:spTree>
    <p:extLst>
      <p:ext uri="{BB962C8B-B14F-4D97-AF65-F5344CB8AC3E}">
        <p14:creationId xmlns:p14="http://schemas.microsoft.com/office/powerpoint/2010/main" val="31792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979"/>
            <a:ext cx="10648167" cy="4550237"/>
          </a:xfrm>
        </p:spPr>
        <p:txBody>
          <a:bodyPr>
            <a:normAutofit/>
          </a:bodyPr>
          <a:lstStyle/>
          <a:p>
            <a:r>
              <a:rPr lang="en-US" dirty="0"/>
              <a:t>Populist sentiment over the perception that U.S. corporations are not paying enough taxes </a:t>
            </a:r>
          </a:p>
          <a:p>
            <a:r>
              <a:rPr lang="en-US" dirty="0"/>
              <a:t>Politicians have run on platforms of pushing companies to pay their “fair share”</a:t>
            </a:r>
          </a:p>
          <a:p>
            <a:r>
              <a:rPr lang="en-US" dirty="0"/>
              <a:t>Stated objective of the proposed EU digital-tax directive is “to protect the integrity of the [Digital] Single Market and to ensure its proper functioning”</a:t>
            </a:r>
          </a:p>
          <a:p>
            <a:r>
              <a:rPr lang="en-US" dirty="0"/>
              <a:t>Member states are seeking tax revenue to reduce deficits below EU thresholds</a:t>
            </a:r>
          </a:p>
          <a:p>
            <a:r>
              <a:rPr lang="en-US" dirty="0"/>
              <a:t>Revenue thresholds and other limitations exclude EU digital companies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  <a:latin typeface="+mn-lt"/>
              </a:rPr>
              <a:t>Why are U.S. Companies </a:t>
            </a:r>
            <a:br>
              <a:rPr lang="en-US" b="1" dirty="0">
                <a:solidFill>
                  <a:srgbClr val="00B0F0"/>
                </a:solidFill>
                <a:latin typeface="+mn-lt"/>
              </a:rPr>
            </a:br>
            <a:r>
              <a:rPr lang="en-US" b="1" dirty="0">
                <a:solidFill>
                  <a:srgbClr val="00B0F0"/>
                </a:solidFill>
                <a:latin typeface="+mn-lt"/>
              </a:rPr>
              <a:t>Disproportionately Impacted? </a:t>
            </a:r>
          </a:p>
        </p:txBody>
      </p:sp>
    </p:spTree>
    <p:extLst>
      <p:ext uri="{BB962C8B-B14F-4D97-AF65-F5344CB8AC3E}">
        <p14:creationId xmlns:p14="http://schemas.microsoft.com/office/powerpoint/2010/main" val="236926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4390"/>
            <a:ext cx="10515600" cy="53737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Action 1 of OECD’s Base Erosion and Profit Shifting (BEPS) initiative on October 5, 2015</a:t>
            </a:r>
          </a:p>
          <a:p>
            <a:r>
              <a:rPr lang="en-US" dirty="0"/>
              <a:t>Finance Ministers’ letter to the European Union President and the European Commission (EC) on tech companies on Sept. 11, 2017</a:t>
            </a:r>
          </a:p>
          <a:p>
            <a:r>
              <a:rPr lang="en-US" dirty="0"/>
              <a:t>European Commission’s letter to the European Parliament on Digital Taxes on Sept. 21, 2017</a:t>
            </a:r>
          </a:p>
          <a:p>
            <a:r>
              <a:rPr lang="en-US" dirty="0"/>
              <a:t>OECD releases interim report for Action 1 on March 16, 2018</a:t>
            </a:r>
          </a:p>
          <a:p>
            <a:r>
              <a:rPr lang="en-US" dirty="0"/>
              <a:t>EU proposes a council directive on the taxation of corporations with significant digital presence on March 21, 2018 </a:t>
            </a:r>
          </a:p>
          <a:p>
            <a:r>
              <a:rPr lang="en-US" dirty="0"/>
              <a:t>Nordic states statement on digital service taxes on June 1, 2018</a:t>
            </a:r>
          </a:p>
          <a:p>
            <a:r>
              <a:rPr lang="en-US" dirty="0"/>
              <a:t>Austrian EU Presidency Program on July 1, 2018</a:t>
            </a:r>
          </a:p>
          <a:p>
            <a:r>
              <a:rPr lang="en-US" dirty="0"/>
              <a:t>Hatch/Wyden letter to EC on October 18, 2018 </a:t>
            </a:r>
          </a:p>
          <a:p>
            <a:r>
              <a:rPr lang="en-US" dirty="0"/>
              <a:t>Chairman Brady’s statement on UK Digital Service Tax on October 31, 2018 </a:t>
            </a:r>
          </a:p>
          <a:p>
            <a:r>
              <a:rPr lang="en-US" dirty="0"/>
              <a:t>Treasury Secretary’s statement on digital taxes on October 25, 2018</a:t>
            </a:r>
          </a:p>
          <a:p>
            <a:r>
              <a:rPr lang="en-US" b="1" dirty="0"/>
              <a:t>A vote on the EU’s DST directive is expected at the Economic and Financial Affairs Council meeting on December 14, 2018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38200" y="300170"/>
            <a:ext cx="10515600" cy="716552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227710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646"/>
            <a:ext cx="10515600" cy="477618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Action 1: Addressing the Tax Challenges of the Digital Economy</a:t>
            </a:r>
          </a:p>
          <a:p>
            <a:pPr lvl="1"/>
            <a:r>
              <a:rPr lang="en-US" dirty="0"/>
              <a:t>Challenges</a:t>
            </a:r>
          </a:p>
          <a:p>
            <a:pPr lvl="2"/>
            <a:r>
              <a:rPr lang="en-US" dirty="0"/>
              <a:t>Characteristics of the digital economy are different from traditional sectors</a:t>
            </a:r>
          </a:p>
          <a:p>
            <a:pPr lvl="3"/>
            <a:r>
              <a:rPr lang="en-US" dirty="0"/>
              <a:t>Scale without mass</a:t>
            </a:r>
          </a:p>
          <a:p>
            <a:pPr lvl="3"/>
            <a:r>
              <a:rPr lang="en-US" dirty="0"/>
              <a:t>Heavy reliance on intangibles</a:t>
            </a:r>
          </a:p>
          <a:p>
            <a:pPr lvl="3"/>
            <a:r>
              <a:rPr lang="en-US" dirty="0"/>
              <a:t>Users are more than customers </a:t>
            </a:r>
          </a:p>
          <a:p>
            <a:pPr lvl="2"/>
            <a:r>
              <a:rPr lang="en-US" dirty="0"/>
              <a:t>Questions about Permanent Establishment (PE) and profit allocations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But digital sector is difficult to separate from the economy as a whole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OECD is focused on a long-run solution, such as:</a:t>
            </a:r>
          </a:p>
          <a:p>
            <a:pPr lvl="2"/>
            <a:r>
              <a:rPr lang="en-US" dirty="0"/>
              <a:t>User-based profit allocation</a:t>
            </a:r>
          </a:p>
          <a:p>
            <a:pPr lvl="2"/>
            <a:r>
              <a:rPr lang="en-US" dirty="0"/>
              <a:t>IP-based apportionment to market jurisdictions</a:t>
            </a:r>
          </a:p>
          <a:p>
            <a:pPr lvl="2"/>
            <a:r>
              <a:rPr lang="en-US" dirty="0"/>
              <a:t>A minimum tax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21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OECD </a:t>
            </a:r>
          </a:p>
        </p:txBody>
      </p:sp>
    </p:spTree>
    <p:extLst>
      <p:ext uri="{BB962C8B-B14F-4D97-AF65-F5344CB8AC3E}">
        <p14:creationId xmlns:p14="http://schemas.microsoft.com/office/powerpoint/2010/main" val="294376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0624"/>
            <a:ext cx="10515600" cy="474699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Tax rate</a:t>
            </a:r>
          </a:p>
          <a:p>
            <a:r>
              <a:rPr lang="en-US" b="1" dirty="0"/>
              <a:t>Base – what is the tax applied to?</a:t>
            </a:r>
          </a:p>
          <a:p>
            <a:pPr lvl="1"/>
            <a:r>
              <a:rPr lang="en-US" dirty="0"/>
              <a:t>Revenue vs. profit</a:t>
            </a:r>
          </a:p>
          <a:p>
            <a:pPr lvl="1"/>
            <a:r>
              <a:rPr lang="en-US" dirty="0"/>
              <a:t>Profit allocation</a:t>
            </a:r>
          </a:p>
          <a:p>
            <a:pPr lvl="2"/>
            <a:r>
              <a:rPr lang="en-US" dirty="0"/>
              <a:t>Objective of DST is to allocate profits to market jurisdictions based on the notion that users create value </a:t>
            </a:r>
          </a:p>
          <a:p>
            <a:pPr lvl="2"/>
            <a:r>
              <a:rPr lang="en-US" dirty="0"/>
              <a:t>Opponents argue 3% tax on revenue allocates more than 80% of profits to market jurisdiction (based on EU estimates)</a:t>
            </a:r>
          </a:p>
          <a:p>
            <a:pPr lvl="3"/>
            <a:r>
              <a:rPr lang="en-US" i="1" dirty="0"/>
              <a:t>This allocation fails to recognize that the most significant contributions to profit are innovation and capital investment – not the contributions of users </a:t>
            </a:r>
            <a:endParaRPr lang="en-US" dirty="0"/>
          </a:p>
          <a:p>
            <a:pPr lvl="1"/>
            <a:r>
              <a:rPr lang="en-US" dirty="0"/>
              <a:t>Types of transactions</a:t>
            </a:r>
          </a:p>
          <a:p>
            <a:pPr lvl="2"/>
            <a:r>
              <a:rPr lang="en-US" dirty="0"/>
              <a:t>Streaming</a:t>
            </a:r>
          </a:p>
          <a:p>
            <a:pPr lvl="2"/>
            <a:r>
              <a:rPr lang="en-US" dirty="0"/>
              <a:t>Multiple-sided platforms</a:t>
            </a:r>
          </a:p>
          <a:p>
            <a:pPr lvl="2"/>
            <a:r>
              <a:rPr lang="en-US" dirty="0"/>
              <a:t>Advertising</a:t>
            </a:r>
          </a:p>
          <a:p>
            <a:pPr lvl="2"/>
            <a:r>
              <a:rPr lang="en-US" dirty="0"/>
              <a:t>Data</a:t>
            </a:r>
          </a:p>
          <a:p>
            <a:r>
              <a:rPr lang="en-US" b="1" dirty="0"/>
              <a:t>Business revenue thresholds</a:t>
            </a:r>
          </a:p>
          <a:p>
            <a:pPr lvl="1"/>
            <a:r>
              <a:rPr lang="en-US" dirty="0"/>
              <a:t>Minimum revenue required before tax applies</a:t>
            </a:r>
          </a:p>
          <a:p>
            <a:pPr lvl="1"/>
            <a:r>
              <a:rPr lang="en-US" dirty="0"/>
              <a:t>Exempting certain revenue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645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Structure of Digital Service Taxes (DST) </a:t>
            </a:r>
          </a:p>
        </p:txBody>
      </p:sp>
    </p:spTree>
    <p:extLst>
      <p:ext uri="{BB962C8B-B14F-4D97-AF65-F5344CB8AC3E}">
        <p14:creationId xmlns:p14="http://schemas.microsoft.com/office/powerpoint/2010/main" val="34908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790"/>
            <a:ext cx="10515600" cy="4508673"/>
          </a:xfrm>
        </p:spPr>
        <p:txBody>
          <a:bodyPr>
            <a:normAutofit/>
          </a:bodyPr>
          <a:lstStyle/>
          <a:p>
            <a:r>
              <a:rPr lang="en-US" b="1" dirty="0"/>
              <a:t>EU &amp; UK have suggested a sunset clause</a:t>
            </a:r>
          </a:p>
          <a:p>
            <a:pPr lvl="1"/>
            <a:r>
              <a:rPr lang="en-US" dirty="0"/>
              <a:t>If the OECD releases guidance on Action 1</a:t>
            </a:r>
          </a:p>
          <a:p>
            <a:pPr lvl="1"/>
            <a:r>
              <a:rPr lang="en-US" dirty="0"/>
              <a:t>(EU) Then DST directive could be removed</a:t>
            </a:r>
          </a:p>
          <a:p>
            <a:pPr lvl="2"/>
            <a:r>
              <a:rPr lang="en-US" dirty="0"/>
              <a:t>Member states can decide whether to keep the DST or remove it</a:t>
            </a:r>
          </a:p>
          <a:p>
            <a:pPr lvl="2"/>
            <a:r>
              <a:rPr lang="en-US" dirty="0"/>
              <a:t>Clause would require a review of the OECD guidance and approval</a:t>
            </a:r>
          </a:p>
          <a:p>
            <a:pPr lvl="1"/>
            <a:r>
              <a:rPr lang="en-US" dirty="0"/>
              <a:t>(UK) Then DST laws could be repealed </a:t>
            </a:r>
          </a:p>
          <a:p>
            <a:pPr lvl="2"/>
            <a:endParaRPr lang="en-US" dirty="0"/>
          </a:p>
          <a:p>
            <a:r>
              <a:rPr lang="en-US" b="1" dirty="0"/>
              <a:t>A sunrise clause has also been suggested</a:t>
            </a:r>
          </a:p>
          <a:p>
            <a:pPr lvl="1"/>
            <a:r>
              <a:rPr lang="en-US" dirty="0"/>
              <a:t>If the OECD fails to release guidance within a period of time</a:t>
            </a:r>
          </a:p>
          <a:p>
            <a:pPr lvl="1"/>
            <a:r>
              <a:rPr lang="en-US" dirty="0"/>
              <a:t>Then a DST directive (EU) is implemented</a:t>
            </a:r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665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Structure of Digital Service Taxes (DST)</a:t>
            </a:r>
          </a:p>
        </p:txBody>
      </p:sp>
    </p:spTree>
    <p:extLst>
      <p:ext uri="{BB962C8B-B14F-4D97-AF65-F5344CB8AC3E}">
        <p14:creationId xmlns:p14="http://schemas.microsoft.com/office/powerpoint/2010/main" val="425793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869"/>
            <a:ext cx="10515600" cy="463036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Cost:</a:t>
            </a:r>
          </a:p>
          <a:p>
            <a:pPr lvl="1"/>
            <a:r>
              <a:rPr lang="en-US" dirty="0"/>
              <a:t>Businesses</a:t>
            </a:r>
          </a:p>
          <a:p>
            <a:pPr lvl="2"/>
            <a:r>
              <a:rPr lang="en-US" dirty="0"/>
              <a:t>Fixed cost of implementing systems to comply with the tax</a:t>
            </a:r>
          </a:p>
          <a:p>
            <a:pPr lvl="2"/>
            <a:r>
              <a:rPr lang="en-US" dirty="0"/>
              <a:t>Marginal cost of complying</a:t>
            </a:r>
          </a:p>
          <a:p>
            <a:pPr lvl="2"/>
            <a:r>
              <a:rPr lang="en-US" dirty="0"/>
              <a:t>Fall in market share due to price increases</a:t>
            </a:r>
          </a:p>
          <a:p>
            <a:pPr lvl="2"/>
            <a:r>
              <a:rPr lang="en-US" dirty="0"/>
              <a:t>The tax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Tax Authorities</a:t>
            </a:r>
          </a:p>
          <a:p>
            <a:pPr lvl="2"/>
            <a:r>
              <a:rPr lang="en-US" dirty="0"/>
              <a:t>Fixed cost of reporting systems</a:t>
            </a:r>
          </a:p>
          <a:p>
            <a:pPr lvl="2"/>
            <a:r>
              <a:rPr lang="en-US" dirty="0"/>
              <a:t>Marginal cost of staff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Customers</a:t>
            </a:r>
          </a:p>
          <a:p>
            <a:pPr lvl="2"/>
            <a:r>
              <a:rPr lang="en-US" dirty="0"/>
              <a:t>Higher prices</a:t>
            </a:r>
          </a:p>
          <a:p>
            <a:pPr lvl="2"/>
            <a:r>
              <a:rPr lang="en-US" dirty="0"/>
              <a:t>Welfare loss due to dead weight loss and high administrative costs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b="1" dirty="0"/>
              <a:t>Benefits:</a:t>
            </a:r>
          </a:p>
          <a:p>
            <a:pPr lvl="1"/>
            <a:r>
              <a:rPr lang="en-US" dirty="0"/>
              <a:t>Tax revenue</a:t>
            </a:r>
          </a:p>
          <a:p>
            <a:pPr lvl="1"/>
            <a:r>
              <a:rPr lang="en-US" dirty="0"/>
              <a:t>Political appeasement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739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Costs and Benefits of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5922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294"/>
            <a:ext cx="10515600" cy="4796443"/>
          </a:xfrm>
        </p:spPr>
        <p:txBody>
          <a:bodyPr>
            <a:normAutofit/>
          </a:bodyPr>
          <a:lstStyle/>
          <a:p>
            <a:r>
              <a:rPr lang="en-US" b="1" dirty="0"/>
              <a:t>Concerns raised by member states</a:t>
            </a:r>
          </a:p>
          <a:p>
            <a:pPr lvl="1"/>
            <a:r>
              <a:rPr lang="en-US" dirty="0"/>
              <a:t>Denmark,  Finland, Sweden</a:t>
            </a:r>
          </a:p>
          <a:p>
            <a:pPr lvl="1"/>
            <a:r>
              <a:rPr lang="en-US" dirty="0"/>
              <a:t>Ireland</a:t>
            </a:r>
          </a:p>
          <a:p>
            <a:pPr lvl="1"/>
            <a:r>
              <a:rPr lang="en-US" dirty="0"/>
              <a:t>Germany</a:t>
            </a:r>
          </a:p>
          <a:p>
            <a:pPr lvl="1"/>
            <a:endParaRPr lang="en-US" dirty="0"/>
          </a:p>
          <a:p>
            <a:r>
              <a:rPr lang="en-US" b="1" dirty="0"/>
              <a:t>Proponents of the DST</a:t>
            </a:r>
          </a:p>
          <a:p>
            <a:pPr lvl="1"/>
            <a:r>
              <a:rPr lang="en-US" dirty="0"/>
              <a:t>France, Spain, Italy, Austria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0" y="30373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EU Member State Perspective </a:t>
            </a:r>
          </a:p>
        </p:txBody>
      </p:sp>
    </p:spTree>
    <p:extLst>
      <p:ext uri="{BB962C8B-B14F-4D97-AF65-F5344CB8AC3E}">
        <p14:creationId xmlns:p14="http://schemas.microsoft.com/office/powerpoint/2010/main" val="3073748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790"/>
            <a:ext cx="10515600" cy="448373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EU</a:t>
            </a:r>
          </a:p>
          <a:p>
            <a:pPr lvl="1"/>
            <a:r>
              <a:rPr lang="en-US" dirty="0"/>
              <a:t>Rate: 3 percent</a:t>
            </a:r>
          </a:p>
          <a:p>
            <a:pPr lvl="1"/>
            <a:r>
              <a:rPr lang="en-US" dirty="0"/>
              <a:t>Base: Revenue from digital advertising, intermediation services, &amp; sale of data</a:t>
            </a:r>
          </a:p>
          <a:p>
            <a:r>
              <a:rPr lang="en-US" b="1" dirty="0"/>
              <a:t>Italy</a:t>
            </a:r>
          </a:p>
          <a:p>
            <a:pPr lvl="1"/>
            <a:r>
              <a:rPr lang="en-US" dirty="0"/>
              <a:t>Rate: 3 percent</a:t>
            </a:r>
          </a:p>
          <a:p>
            <a:pPr lvl="1"/>
            <a:r>
              <a:rPr lang="en-US" dirty="0"/>
              <a:t>Base: Revenue from “intangible transactions” </a:t>
            </a:r>
          </a:p>
          <a:p>
            <a:r>
              <a:rPr lang="en-US" b="1" dirty="0"/>
              <a:t>Spain</a:t>
            </a:r>
          </a:p>
          <a:p>
            <a:pPr lvl="1"/>
            <a:r>
              <a:rPr lang="en-US" dirty="0"/>
              <a:t>Rate: 5 percent </a:t>
            </a:r>
          </a:p>
          <a:p>
            <a:pPr lvl="1"/>
            <a:r>
              <a:rPr lang="en-US" dirty="0"/>
              <a:t>Base: Revenues from online publicity, intermediary services, &amp; sale of data</a:t>
            </a:r>
          </a:p>
          <a:p>
            <a:r>
              <a:rPr lang="en-US" b="1" dirty="0"/>
              <a:t>UK</a:t>
            </a:r>
          </a:p>
          <a:p>
            <a:pPr lvl="1"/>
            <a:r>
              <a:rPr lang="en-US" dirty="0"/>
              <a:t>Rate: 2 percent</a:t>
            </a:r>
          </a:p>
          <a:p>
            <a:pPr lvl="1"/>
            <a:r>
              <a:rPr lang="en-US" dirty="0"/>
              <a:t>Base: Revenues from search engines, social media, &amp; media platforms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304432"/>
            <a:ext cx="12192000" cy="553568"/>
            <a:chOff x="0" y="6288834"/>
            <a:chExt cx="12192000" cy="5535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6288834"/>
              <a:ext cx="12192000" cy="553568"/>
              <a:chOff x="0" y="1967617"/>
              <a:chExt cx="12192000" cy="44901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1990059"/>
                <a:ext cx="12192000" cy="426570"/>
              </a:xfrm>
              <a:prstGeom prst="rect">
                <a:avLst/>
              </a:prstGeom>
              <a:solidFill>
                <a:srgbClr val="0B325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259147" y="2012738"/>
                <a:ext cx="3932853" cy="3245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r"/>
                <a:r>
                  <a:rPr lang="en-US" sz="20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Chairman Erik Paulsen (R-MN)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0" y="1967617"/>
                <a:ext cx="3620277" cy="374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OINT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CONOMIC </a:t>
                </a:r>
                <a:r>
                  <a:rPr lang="en-US" sz="24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="1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OMMITTEE</a:t>
                </a:r>
                <a:r>
                  <a:rPr lang="en-US" sz="1600" b="1" cap="none" spc="0" dirty="0">
                    <a:ln w="0"/>
                    <a:solidFill>
                      <a:schemeClr val="bg1">
                        <a:lumMod val="9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cap="none" spc="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0" y="6708933"/>
              <a:ext cx="12192000" cy="9108"/>
            </a:xfrm>
            <a:prstGeom prst="line">
              <a:avLst/>
            </a:prstGeom>
            <a:ln w="31750">
              <a:solidFill>
                <a:srgbClr val="6B28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105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Proposed Digital Service Taxes (DST)</a:t>
            </a:r>
          </a:p>
        </p:txBody>
      </p:sp>
    </p:spTree>
    <p:extLst>
      <p:ext uri="{BB962C8B-B14F-4D97-AF65-F5344CB8AC3E}">
        <p14:creationId xmlns:p14="http://schemas.microsoft.com/office/powerpoint/2010/main" val="53127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874</Words>
  <Application>Microsoft Macintosh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Why are U.S. Companies  Disproportionately Impacted? </vt:lpstr>
      <vt:lpstr>Timeline</vt:lpstr>
      <vt:lpstr>OECD </vt:lpstr>
      <vt:lpstr>Structure of Digital Service Taxes (DST) </vt:lpstr>
      <vt:lpstr>Structure of Digital Service Taxes (DST)</vt:lpstr>
      <vt:lpstr>Costs and Benefits of Implementation</vt:lpstr>
      <vt:lpstr>EU Member State Perspective </vt:lpstr>
      <vt:lpstr>Proposed Digital Service Taxes (DST)</vt:lpstr>
      <vt:lpstr>U.S. Government Response</vt:lpstr>
      <vt:lpstr>Companies’ Perspective on the DST</vt:lpstr>
    </vt:vector>
  </TitlesOfParts>
  <Company>United States Senate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Service Taxes</dc:title>
  <dc:creator>Ekins, Gavin (JEC)</dc:creator>
  <cp:lastModifiedBy>Microsoft Office User</cp:lastModifiedBy>
  <cp:revision>65</cp:revision>
  <cp:lastPrinted>2018-11-09T23:33:06Z</cp:lastPrinted>
  <dcterms:created xsi:type="dcterms:W3CDTF">2018-11-08T18:54:54Z</dcterms:created>
  <dcterms:modified xsi:type="dcterms:W3CDTF">2018-11-15T20:34:54Z</dcterms:modified>
</cp:coreProperties>
</file>