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57" r:id="rId4"/>
    <p:sldId id="262" r:id="rId5"/>
    <p:sldId id="266" r:id="rId6"/>
    <p:sldId id="259" r:id="rId7"/>
    <p:sldId id="265" r:id="rId8"/>
    <p:sldId id="271" r:id="rId9"/>
    <p:sldId id="263" r:id="rId10"/>
    <p:sldId id="270" r:id="rId11"/>
    <p:sldId id="269" r:id="rId12"/>
  </p:sldIdLst>
  <p:sldSz cx="12192000" cy="6858000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325D"/>
    <a:srgbClr val="6B281B"/>
    <a:srgbClr val="791F0D"/>
    <a:srgbClr val="8F240F"/>
    <a:srgbClr val="0D3D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31" d="100"/>
          <a:sy n="131" d="100"/>
        </p:scale>
        <p:origin x="35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6DD10-C5E5-4973-8492-D3324AC0F2EA}" type="datetimeFigureOut">
              <a:rPr lang="en-US" smtClean="0"/>
              <a:t>11/15/18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B0221-A150-45A8-AA06-61A42F9CE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992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6DD10-C5E5-4973-8492-D3324AC0F2EA}" type="datetimeFigureOut">
              <a:rPr lang="en-US" smtClean="0"/>
              <a:t>11/15/18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B0221-A150-45A8-AA06-61A42F9CE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587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6DD10-C5E5-4973-8492-D3324AC0F2EA}" type="datetimeFigureOut">
              <a:rPr lang="en-US" smtClean="0"/>
              <a:t>11/15/18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B0221-A150-45A8-AA06-61A42F9CE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956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6DD10-C5E5-4973-8492-D3324AC0F2EA}" type="datetimeFigureOut">
              <a:rPr lang="en-US" smtClean="0"/>
              <a:t>11/15/18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B0221-A150-45A8-AA06-61A42F9CE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985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6DD10-C5E5-4973-8492-D3324AC0F2EA}" type="datetimeFigureOut">
              <a:rPr lang="en-US" smtClean="0"/>
              <a:t>11/15/18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B0221-A150-45A8-AA06-61A42F9CE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23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6DD10-C5E5-4973-8492-D3324AC0F2EA}" type="datetimeFigureOut">
              <a:rPr lang="en-US" smtClean="0"/>
              <a:t>11/15/18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B0221-A150-45A8-AA06-61A42F9CE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292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6DD10-C5E5-4973-8492-D3324AC0F2EA}" type="datetimeFigureOut">
              <a:rPr lang="en-US" smtClean="0"/>
              <a:t>11/15/18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B0221-A150-45A8-AA06-61A42F9CE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882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6DD10-C5E5-4973-8492-D3324AC0F2EA}" type="datetimeFigureOut">
              <a:rPr lang="en-US" smtClean="0"/>
              <a:t>11/15/18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B0221-A150-45A8-AA06-61A42F9CE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94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6DD10-C5E5-4973-8492-D3324AC0F2EA}" type="datetimeFigureOut">
              <a:rPr lang="en-US" smtClean="0"/>
              <a:t>11/15/18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B0221-A150-45A8-AA06-61A42F9CE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982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6DD10-C5E5-4973-8492-D3324AC0F2EA}" type="datetimeFigureOut">
              <a:rPr lang="en-US" smtClean="0"/>
              <a:t>11/15/18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B0221-A150-45A8-AA06-61A42F9CE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959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6DD10-C5E5-4973-8492-D3324AC0F2EA}" type="datetimeFigureOut">
              <a:rPr lang="en-US" smtClean="0"/>
              <a:t>11/15/18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B0221-A150-45A8-AA06-61A42F9CE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019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C6DD10-C5E5-4973-8492-D3324AC0F2EA}" type="datetimeFigureOut">
              <a:rPr lang="en-US" smtClean="0"/>
              <a:t>11/15/18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EB0221-A150-45A8-AA06-61A42F9CE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879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-27976"/>
            <a:ext cx="12192000" cy="143953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6" name="Rectangle 25"/>
          <p:cNvSpPr/>
          <p:nvPr/>
        </p:nvSpPr>
        <p:spPr>
          <a:xfrm>
            <a:off x="-1" y="6332099"/>
            <a:ext cx="12192000" cy="525900"/>
          </a:xfrm>
          <a:prstGeom prst="rect">
            <a:avLst/>
          </a:prstGeom>
          <a:solidFill>
            <a:srgbClr val="0B325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-1" y="6724531"/>
            <a:ext cx="12192000" cy="9108"/>
          </a:xfrm>
          <a:prstGeom prst="line">
            <a:avLst/>
          </a:prstGeom>
          <a:ln w="31750">
            <a:solidFill>
              <a:srgbClr val="6B281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itle 1"/>
          <p:cNvSpPr txBox="1">
            <a:spLocks/>
          </p:cNvSpPr>
          <p:nvPr/>
        </p:nvSpPr>
        <p:spPr>
          <a:xfrm>
            <a:off x="1515687" y="2315327"/>
            <a:ext cx="9144000" cy="148522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>
                <a:solidFill>
                  <a:srgbClr val="00B0F0"/>
                </a:solidFill>
                <a:latin typeface="+mn-lt"/>
              </a:rPr>
              <a:t>Digital Service Taxes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515687" y="3800547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Congressional Staff Briefing</a:t>
            </a:r>
          </a:p>
          <a:p>
            <a:pPr algn="ctr"/>
            <a:r>
              <a:rPr lang="en-US" sz="4000" dirty="0"/>
              <a:t>November 16, 2018</a:t>
            </a:r>
          </a:p>
        </p:txBody>
      </p:sp>
    </p:spTree>
    <p:extLst>
      <p:ext uri="{BB962C8B-B14F-4D97-AF65-F5344CB8AC3E}">
        <p14:creationId xmlns:p14="http://schemas.microsoft.com/office/powerpoint/2010/main" val="1870941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Tax Negotiations </a:t>
            </a:r>
          </a:p>
          <a:p>
            <a:pPr lvl="1"/>
            <a:r>
              <a:rPr lang="en-US" dirty="0"/>
              <a:t>OECD process</a:t>
            </a:r>
          </a:p>
          <a:p>
            <a:pPr lvl="1"/>
            <a:r>
              <a:rPr lang="en-US" dirty="0"/>
              <a:t>IRC 891 – retaliatory taxes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b="1" dirty="0"/>
              <a:t>Trade Negotiations</a:t>
            </a:r>
          </a:p>
          <a:p>
            <a:pPr lvl="1"/>
            <a:r>
              <a:rPr lang="en-US" dirty="0"/>
              <a:t>Trade agreements</a:t>
            </a:r>
          </a:p>
          <a:p>
            <a:pPr lvl="1"/>
            <a:r>
              <a:rPr lang="en-US" dirty="0"/>
              <a:t>Countervailing duties</a:t>
            </a:r>
          </a:p>
          <a:p>
            <a:pPr lvl="1"/>
            <a:r>
              <a:rPr lang="en-US" dirty="0"/>
              <a:t>General Agreement on Trade and Services (GATS)</a:t>
            </a:r>
          </a:p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0" y="6304432"/>
            <a:ext cx="12192000" cy="553568"/>
            <a:chOff x="0" y="6288834"/>
            <a:chExt cx="12192000" cy="553568"/>
          </a:xfrm>
        </p:grpSpPr>
        <p:grpSp>
          <p:nvGrpSpPr>
            <p:cNvPr id="9" name="Group 8"/>
            <p:cNvGrpSpPr/>
            <p:nvPr/>
          </p:nvGrpSpPr>
          <p:grpSpPr>
            <a:xfrm>
              <a:off x="0" y="6288834"/>
              <a:ext cx="12192000" cy="553568"/>
              <a:chOff x="0" y="1967617"/>
              <a:chExt cx="12192000" cy="449012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0" y="1990059"/>
                <a:ext cx="12192000" cy="426570"/>
              </a:xfrm>
              <a:prstGeom prst="rect">
                <a:avLst/>
              </a:prstGeom>
              <a:solidFill>
                <a:srgbClr val="0B325D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8259147" y="2012738"/>
                <a:ext cx="3932853" cy="324539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r"/>
                <a:r>
                  <a:rPr lang="en-US" sz="2000" b="1" cap="none" spc="0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Chairman Erik Paulsen (R-MN)</a:t>
                </a: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0" y="1967617"/>
                <a:ext cx="3620277" cy="374468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r>
                  <a:rPr lang="en-US" sz="2400" b="1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</a:t>
                </a:r>
                <a:r>
                  <a:rPr lang="en-US" sz="1600" b="1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OINT </a:t>
                </a:r>
                <a:r>
                  <a:rPr lang="en-US" sz="2400" b="1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</a:t>
                </a:r>
                <a:r>
                  <a:rPr lang="en-US" sz="1600" b="1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CONOMIC </a:t>
                </a:r>
                <a:r>
                  <a:rPr lang="en-US" sz="2400" b="1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r>
                  <a:rPr lang="en-US" sz="1600" b="1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OMMITTEE</a:t>
                </a:r>
                <a:r>
                  <a:rPr lang="en-US" sz="1600" b="1" cap="none" spc="0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2000" b="1" cap="none" spc="0" dirty="0">
                  <a:ln w="0"/>
                  <a:solidFill>
                    <a:schemeClr val="bg1">
                      <a:lumMod val="95000"/>
                    </a:schemeClr>
                  </a:solidFill>
                  <a:effectLst>
                    <a:innerShdw blurRad="63500" dist="50800" dir="18900000">
                      <a:prstClr val="black">
                        <a:alpha val="50000"/>
                      </a:prstClr>
                    </a:inn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10" name="Straight Connector 9"/>
            <p:cNvCxnSpPr/>
            <p:nvPr/>
          </p:nvCxnSpPr>
          <p:spPr>
            <a:xfrm flipV="1">
              <a:off x="0" y="6708933"/>
              <a:ext cx="12192000" cy="9108"/>
            </a:xfrm>
            <a:prstGeom prst="line">
              <a:avLst/>
            </a:prstGeom>
            <a:ln w="31750">
              <a:solidFill>
                <a:srgbClr val="6B281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74569"/>
          </a:xfrm>
        </p:spPr>
        <p:txBody>
          <a:bodyPr/>
          <a:lstStyle/>
          <a:p>
            <a:r>
              <a:rPr lang="en-US" b="1" dirty="0">
                <a:solidFill>
                  <a:srgbClr val="00B0F0"/>
                </a:solidFill>
                <a:latin typeface="+mn-lt"/>
              </a:rPr>
              <a:t>U.S. Government Response</a:t>
            </a:r>
          </a:p>
        </p:txBody>
      </p:sp>
    </p:spTree>
    <p:extLst>
      <p:ext uri="{BB962C8B-B14F-4D97-AF65-F5344CB8AC3E}">
        <p14:creationId xmlns:p14="http://schemas.microsoft.com/office/powerpoint/2010/main" val="12324019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What does this mean for </a:t>
            </a:r>
          </a:p>
          <a:p>
            <a:pPr lvl="1"/>
            <a:r>
              <a:rPr lang="en-US" dirty="0"/>
              <a:t>U.S. companies?</a:t>
            </a:r>
          </a:p>
          <a:p>
            <a:pPr lvl="1"/>
            <a:r>
              <a:rPr lang="en-US" dirty="0"/>
              <a:t>Consumers?</a:t>
            </a:r>
          </a:p>
          <a:p>
            <a:pPr lvl="1"/>
            <a:endParaRPr lang="en-US" dirty="0"/>
          </a:p>
          <a:p>
            <a:r>
              <a:rPr lang="en-US" b="1" dirty="0"/>
              <a:t>How are U.S. companies responding to the DST? </a:t>
            </a:r>
          </a:p>
          <a:p>
            <a:endParaRPr lang="en-US" dirty="0"/>
          </a:p>
          <a:p>
            <a:r>
              <a:rPr lang="en-US" b="1" dirty="0"/>
              <a:t>Are EU companies reacting differently than American companies? </a:t>
            </a:r>
          </a:p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0" y="6304432"/>
            <a:ext cx="12192000" cy="553568"/>
            <a:chOff x="0" y="6288834"/>
            <a:chExt cx="12192000" cy="553568"/>
          </a:xfrm>
        </p:grpSpPr>
        <p:grpSp>
          <p:nvGrpSpPr>
            <p:cNvPr id="9" name="Group 8"/>
            <p:cNvGrpSpPr/>
            <p:nvPr/>
          </p:nvGrpSpPr>
          <p:grpSpPr>
            <a:xfrm>
              <a:off x="0" y="6288834"/>
              <a:ext cx="12192000" cy="553568"/>
              <a:chOff x="0" y="1967617"/>
              <a:chExt cx="12192000" cy="449012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0" y="1990059"/>
                <a:ext cx="12192000" cy="426570"/>
              </a:xfrm>
              <a:prstGeom prst="rect">
                <a:avLst/>
              </a:prstGeom>
              <a:solidFill>
                <a:srgbClr val="0B325D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8259147" y="2012738"/>
                <a:ext cx="3932853" cy="324539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r"/>
                <a:r>
                  <a:rPr lang="en-US" sz="2000" b="1" cap="none" spc="0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Chairman Erik Paulsen (R-MN)</a:t>
                </a: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0" y="1967617"/>
                <a:ext cx="3620277" cy="374468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r>
                  <a:rPr lang="en-US" sz="2400" b="1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</a:t>
                </a:r>
                <a:r>
                  <a:rPr lang="en-US" sz="1600" b="1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OINT </a:t>
                </a:r>
                <a:r>
                  <a:rPr lang="en-US" sz="2400" b="1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</a:t>
                </a:r>
                <a:r>
                  <a:rPr lang="en-US" sz="1600" b="1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CONOMIC </a:t>
                </a:r>
                <a:r>
                  <a:rPr lang="en-US" sz="2400" b="1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r>
                  <a:rPr lang="en-US" sz="1600" b="1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OMMITTEE</a:t>
                </a:r>
                <a:r>
                  <a:rPr lang="en-US" sz="1600" b="1" cap="none" spc="0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2000" b="1" cap="none" spc="0" dirty="0">
                  <a:ln w="0"/>
                  <a:solidFill>
                    <a:schemeClr val="bg1">
                      <a:lumMod val="95000"/>
                    </a:schemeClr>
                  </a:solidFill>
                  <a:effectLst>
                    <a:innerShdw blurRad="63500" dist="50800" dir="18900000">
                      <a:prstClr val="black">
                        <a:alpha val="50000"/>
                      </a:prstClr>
                    </a:inn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10" name="Straight Connector 9"/>
            <p:cNvCxnSpPr/>
            <p:nvPr/>
          </p:nvCxnSpPr>
          <p:spPr>
            <a:xfrm flipV="1">
              <a:off x="0" y="6708933"/>
              <a:ext cx="12192000" cy="9108"/>
            </a:xfrm>
            <a:prstGeom prst="line">
              <a:avLst/>
            </a:prstGeom>
            <a:ln w="31750">
              <a:solidFill>
                <a:srgbClr val="6B281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1377"/>
          </a:xfrm>
        </p:spPr>
        <p:txBody>
          <a:bodyPr/>
          <a:lstStyle/>
          <a:p>
            <a:r>
              <a:rPr lang="en-US" b="1" dirty="0">
                <a:solidFill>
                  <a:srgbClr val="00B0F0"/>
                </a:solidFill>
                <a:latin typeface="+mn-lt"/>
              </a:rPr>
              <a:t>Companies’ Perspective on the DST</a:t>
            </a:r>
          </a:p>
        </p:txBody>
      </p:sp>
    </p:spTree>
    <p:extLst>
      <p:ext uri="{BB962C8B-B14F-4D97-AF65-F5344CB8AC3E}">
        <p14:creationId xmlns:p14="http://schemas.microsoft.com/office/powerpoint/2010/main" val="317926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7979"/>
            <a:ext cx="10648167" cy="4550237"/>
          </a:xfrm>
        </p:spPr>
        <p:txBody>
          <a:bodyPr>
            <a:normAutofit/>
          </a:bodyPr>
          <a:lstStyle/>
          <a:p>
            <a:r>
              <a:rPr lang="en-US" dirty="0"/>
              <a:t>Populist sentiment over the perception that U.S. corporations are not paying enough taxes </a:t>
            </a:r>
          </a:p>
          <a:p>
            <a:r>
              <a:rPr lang="en-US" dirty="0"/>
              <a:t>Politicians have run on platforms of pushing companies to pay their “fair share”</a:t>
            </a:r>
          </a:p>
          <a:p>
            <a:r>
              <a:rPr lang="en-US" dirty="0"/>
              <a:t>Stated objective of the proposed EU digital-tax directive is “to protect the integrity of the [Digital] Single Market and to ensure its proper functioning”</a:t>
            </a:r>
          </a:p>
          <a:p>
            <a:r>
              <a:rPr lang="en-US" dirty="0"/>
              <a:t>Member states are seeking tax revenue to reduce deficits below EU thresholds</a:t>
            </a:r>
          </a:p>
          <a:p>
            <a:r>
              <a:rPr lang="en-US" dirty="0"/>
              <a:t>Revenue thresholds and other limitations exclude EU digital companies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0" y="6304432"/>
            <a:ext cx="12192000" cy="553568"/>
            <a:chOff x="0" y="6288834"/>
            <a:chExt cx="12192000" cy="553568"/>
          </a:xfrm>
        </p:grpSpPr>
        <p:grpSp>
          <p:nvGrpSpPr>
            <p:cNvPr id="13" name="Group 12"/>
            <p:cNvGrpSpPr/>
            <p:nvPr/>
          </p:nvGrpSpPr>
          <p:grpSpPr>
            <a:xfrm>
              <a:off x="0" y="6288834"/>
              <a:ext cx="12192000" cy="553568"/>
              <a:chOff x="0" y="1967617"/>
              <a:chExt cx="12192000" cy="449012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1990059"/>
                <a:ext cx="12192000" cy="426570"/>
              </a:xfrm>
              <a:prstGeom prst="rect">
                <a:avLst/>
              </a:prstGeom>
              <a:solidFill>
                <a:srgbClr val="0B325D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8259147" y="2012738"/>
                <a:ext cx="3932853" cy="324539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r"/>
                <a:r>
                  <a:rPr lang="en-US" sz="2000" b="1" cap="none" spc="0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Chairman Erik Paulsen (R-MN)</a:t>
                </a: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0" y="1967617"/>
                <a:ext cx="3620277" cy="374468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r>
                  <a:rPr lang="en-US" sz="2400" b="1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</a:t>
                </a:r>
                <a:r>
                  <a:rPr lang="en-US" sz="1600" b="1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OINT </a:t>
                </a:r>
                <a:r>
                  <a:rPr lang="en-US" sz="2400" b="1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</a:t>
                </a:r>
                <a:r>
                  <a:rPr lang="en-US" sz="1600" b="1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CONOMIC </a:t>
                </a:r>
                <a:r>
                  <a:rPr lang="en-US" sz="2400" b="1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r>
                  <a:rPr lang="en-US" sz="1600" b="1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OMMITTEE</a:t>
                </a:r>
                <a:r>
                  <a:rPr lang="en-US" sz="1600" b="1" cap="none" spc="0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2000" b="1" cap="none" spc="0" dirty="0">
                  <a:ln w="0"/>
                  <a:solidFill>
                    <a:schemeClr val="bg1">
                      <a:lumMod val="95000"/>
                    </a:schemeClr>
                  </a:solidFill>
                  <a:effectLst>
                    <a:innerShdw blurRad="63500" dist="50800" dir="18900000">
                      <a:prstClr val="black">
                        <a:alpha val="50000"/>
                      </a:prstClr>
                    </a:inn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14" name="Straight Connector 13"/>
            <p:cNvCxnSpPr/>
            <p:nvPr/>
          </p:nvCxnSpPr>
          <p:spPr>
            <a:xfrm flipV="1">
              <a:off x="0" y="6708933"/>
              <a:ext cx="12192000" cy="9108"/>
            </a:xfrm>
            <a:prstGeom prst="line">
              <a:avLst/>
            </a:prstGeom>
            <a:ln w="31750">
              <a:solidFill>
                <a:srgbClr val="6B281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690688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00B0F0"/>
                </a:solidFill>
                <a:latin typeface="+mn-lt"/>
              </a:rPr>
              <a:t>Why are U.S. Companies </a:t>
            </a:r>
            <a:br>
              <a:rPr lang="en-US" b="1" dirty="0">
                <a:solidFill>
                  <a:srgbClr val="00B0F0"/>
                </a:solidFill>
                <a:latin typeface="+mn-lt"/>
              </a:rPr>
            </a:br>
            <a:r>
              <a:rPr lang="en-US" b="1" dirty="0">
                <a:solidFill>
                  <a:srgbClr val="00B0F0"/>
                </a:solidFill>
                <a:latin typeface="+mn-lt"/>
              </a:rPr>
              <a:t>Disproportionately Impacted? </a:t>
            </a:r>
          </a:p>
        </p:txBody>
      </p:sp>
    </p:spTree>
    <p:extLst>
      <p:ext uri="{BB962C8B-B14F-4D97-AF65-F5344CB8AC3E}">
        <p14:creationId xmlns:p14="http://schemas.microsoft.com/office/powerpoint/2010/main" val="2369263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4390"/>
            <a:ext cx="10515600" cy="5373717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Action 1 of OECD’s Base Erosion and Profit Shifting (BEPS) initiative on October 5, 2015</a:t>
            </a:r>
          </a:p>
          <a:p>
            <a:r>
              <a:rPr lang="en-US" dirty="0"/>
              <a:t>Finance Ministers’ letter to the European Union President and the European Commission (EC) on tech companies on Sept. 11, 2017</a:t>
            </a:r>
          </a:p>
          <a:p>
            <a:r>
              <a:rPr lang="en-US" dirty="0"/>
              <a:t>European Commission’s letter to the European Parliament on Digital Taxes on Sept. 21, 2017</a:t>
            </a:r>
          </a:p>
          <a:p>
            <a:r>
              <a:rPr lang="en-US" dirty="0"/>
              <a:t>OECD releases interim report for Action 1 on March 16, 2018</a:t>
            </a:r>
          </a:p>
          <a:p>
            <a:r>
              <a:rPr lang="en-US" dirty="0"/>
              <a:t>EU proposes a council directive on the taxation of corporations with significant digital presence on March 21, 2018 </a:t>
            </a:r>
          </a:p>
          <a:p>
            <a:r>
              <a:rPr lang="en-US" dirty="0"/>
              <a:t>Nordic states statement on digital service taxes on June 1, 2018</a:t>
            </a:r>
          </a:p>
          <a:p>
            <a:r>
              <a:rPr lang="en-US" dirty="0"/>
              <a:t>Austrian EU Presidency Program on July 1, 2018</a:t>
            </a:r>
          </a:p>
          <a:p>
            <a:r>
              <a:rPr lang="en-US" dirty="0"/>
              <a:t>Hatch/Wyden letter to EC on October 18, 2018 </a:t>
            </a:r>
          </a:p>
          <a:p>
            <a:r>
              <a:rPr lang="en-US" dirty="0"/>
              <a:t>Chairman Brady’s statement on UK Digital Service Tax on October 31, 2018 </a:t>
            </a:r>
          </a:p>
          <a:p>
            <a:r>
              <a:rPr lang="en-US" dirty="0"/>
              <a:t>Treasury Secretary’s statement on digital taxes on October 25, 2018</a:t>
            </a:r>
          </a:p>
          <a:p>
            <a:r>
              <a:rPr lang="en-US" b="1" dirty="0"/>
              <a:t>A vote on the EU’s DST directive is expected at the Economic and Financial Affairs Council meeting on December 14, 2018 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0" y="6304432"/>
            <a:ext cx="12192000" cy="553568"/>
            <a:chOff x="0" y="6288834"/>
            <a:chExt cx="12192000" cy="553568"/>
          </a:xfrm>
        </p:grpSpPr>
        <p:grpSp>
          <p:nvGrpSpPr>
            <p:cNvPr id="9" name="Group 8"/>
            <p:cNvGrpSpPr/>
            <p:nvPr/>
          </p:nvGrpSpPr>
          <p:grpSpPr>
            <a:xfrm>
              <a:off x="0" y="6288834"/>
              <a:ext cx="12192000" cy="553568"/>
              <a:chOff x="0" y="1967617"/>
              <a:chExt cx="12192000" cy="449012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0" y="1990059"/>
                <a:ext cx="12192000" cy="426570"/>
              </a:xfrm>
              <a:prstGeom prst="rect">
                <a:avLst/>
              </a:prstGeom>
              <a:solidFill>
                <a:srgbClr val="0B325D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8259147" y="2012738"/>
                <a:ext cx="3932853" cy="324539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r"/>
                <a:r>
                  <a:rPr lang="en-US" sz="2000" b="1" cap="none" spc="0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Chairman Erik Paulsen (R-MN)</a:t>
                </a: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0" y="1967617"/>
                <a:ext cx="3620277" cy="374468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r>
                  <a:rPr lang="en-US" sz="2400" b="1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</a:t>
                </a:r>
                <a:r>
                  <a:rPr lang="en-US" sz="1600" b="1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OINT </a:t>
                </a:r>
                <a:r>
                  <a:rPr lang="en-US" sz="2400" b="1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</a:t>
                </a:r>
                <a:r>
                  <a:rPr lang="en-US" sz="1600" b="1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CONOMIC </a:t>
                </a:r>
                <a:r>
                  <a:rPr lang="en-US" sz="2400" b="1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r>
                  <a:rPr lang="en-US" sz="1600" b="1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OMMITTEE</a:t>
                </a:r>
                <a:r>
                  <a:rPr lang="en-US" sz="1600" b="1" cap="none" spc="0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2000" b="1" cap="none" spc="0" dirty="0">
                  <a:ln w="0"/>
                  <a:solidFill>
                    <a:schemeClr val="bg1">
                      <a:lumMod val="95000"/>
                    </a:schemeClr>
                  </a:solidFill>
                  <a:effectLst>
                    <a:innerShdw blurRad="63500" dist="50800" dir="18900000">
                      <a:prstClr val="black">
                        <a:alpha val="50000"/>
                      </a:prstClr>
                    </a:inn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10" name="Straight Connector 9"/>
            <p:cNvCxnSpPr/>
            <p:nvPr/>
          </p:nvCxnSpPr>
          <p:spPr>
            <a:xfrm flipV="1">
              <a:off x="0" y="6708933"/>
              <a:ext cx="12192000" cy="9108"/>
            </a:xfrm>
            <a:prstGeom prst="line">
              <a:avLst/>
            </a:prstGeom>
            <a:ln w="31750">
              <a:solidFill>
                <a:srgbClr val="6B281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838200" y="300170"/>
            <a:ext cx="10515600" cy="716552"/>
          </a:xfrm>
        </p:spPr>
        <p:txBody>
          <a:bodyPr/>
          <a:lstStyle/>
          <a:p>
            <a:r>
              <a:rPr lang="en-US" b="1" dirty="0">
                <a:solidFill>
                  <a:srgbClr val="00B0F0"/>
                </a:solidFill>
                <a:latin typeface="+mn-lt"/>
              </a:rPr>
              <a:t>Timeline</a:t>
            </a:r>
          </a:p>
        </p:txBody>
      </p:sp>
    </p:spTree>
    <p:extLst>
      <p:ext uri="{BB962C8B-B14F-4D97-AF65-F5344CB8AC3E}">
        <p14:creationId xmlns:p14="http://schemas.microsoft.com/office/powerpoint/2010/main" val="2277103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45646"/>
            <a:ext cx="10515600" cy="4776180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Action 1: Addressing the Tax Challenges of the Digital Economy</a:t>
            </a:r>
          </a:p>
          <a:p>
            <a:pPr lvl="1"/>
            <a:r>
              <a:rPr lang="en-US" dirty="0"/>
              <a:t>Challenges</a:t>
            </a:r>
          </a:p>
          <a:p>
            <a:pPr lvl="2"/>
            <a:r>
              <a:rPr lang="en-US" dirty="0"/>
              <a:t>Characteristics of the digital economy are different from traditional sectors</a:t>
            </a:r>
          </a:p>
          <a:p>
            <a:pPr lvl="3"/>
            <a:r>
              <a:rPr lang="en-US" dirty="0"/>
              <a:t>Scale without mass</a:t>
            </a:r>
          </a:p>
          <a:p>
            <a:pPr lvl="3"/>
            <a:r>
              <a:rPr lang="en-US" dirty="0"/>
              <a:t>Heavy reliance on intangibles</a:t>
            </a:r>
          </a:p>
          <a:p>
            <a:pPr lvl="3"/>
            <a:r>
              <a:rPr lang="en-US" dirty="0"/>
              <a:t>Users are more than customers </a:t>
            </a:r>
          </a:p>
          <a:p>
            <a:pPr lvl="2"/>
            <a:r>
              <a:rPr lang="en-US" dirty="0"/>
              <a:t>Questions about Permanent Establishment (PE) and profit allocations</a:t>
            </a:r>
          </a:p>
          <a:p>
            <a:pPr lvl="2"/>
            <a:endParaRPr lang="en-US" dirty="0"/>
          </a:p>
          <a:p>
            <a:pPr lvl="1"/>
            <a:r>
              <a:rPr lang="en-US" dirty="0"/>
              <a:t>But digital sector is difficult to separate from the economy as a whole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OECD is focused on a long-run solution, such as:</a:t>
            </a:r>
          </a:p>
          <a:p>
            <a:pPr lvl="2"/>
            <a:r>
              <a:rPr lang="en-US" dirty="0"/>
              <a:t>User-based profit allocation</a:t>
            </a:r>
          </a:p>
          <a:p>
            <a:pPr lvl="2"/>
            <a:r>
              <a:rPr lang="en-US" dirty="0"/>
              <a:t>IP-based apportionment to market jurisdictions</a:t>
            </a:r>
          </a:p>
          <a:p>
            <a:pPr lvl="2"/>
            <a:r>
              <a:rPr lang="en-US" dirty="0"/>
              <a:t>A minimum tax</a:t>
            </a:r>
          </a:p>
          <a:p>
            <a:pPr lvl="1"/>
            <a:endParaRPr lang="en-US" dirty="0"/>
          </a:p>
          <a:p>
            <a:pPr lvl="3"/>
            <a:endParaRPr lang="en-US" dirty="0"/>
          </a:p>
          <a:p>
            <a:pPr lvl="3"/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0" y="6304432"/>
            <a:ext cx="12192000" cy="553568"/>
            <a:chOff x="0" y="6288834"/>
            <a:chExt cx="12192000" cy="553568"/>
          </a:xfrm>
        </p:grpSpPr>
        <p:grpSp>
          <p:nvGrpSpPr>
            <p:cNvPr id="9" name="Group 8"/>
            <p:cNvGrpSpPr/>
            <p:nvPr/>
          </p:nvGrpSpPr>
          <p:grpSpPr>
            <a:xfrm>
              <a:off x="0" y="6288834"/>
              <a:ext cx="12192000" cy="553568"/>
              <a:chOff x="0" y="1967617"/>
              <a:chExt cx="12192000" cy="449012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0" y="1990059"/>
                <a:ext cx="12192000" cy="426570"/>
              </a:xfrm>
              <a:prstGeom prst="rect">
                <a:avLst/>
              </a:prstGeom>
              <a:solidFill>
                <a:srgbClr val="0B325D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8259147" y="2012738"/>
                <a:ext cx="3932853" cy="324539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r"/>
                <a:r>
                  <a:rPr lang="en-US" sz="2000" b="1" cap="none" spc="0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Chairman Erik Paulsen (R-MN)</a:t>
                </a: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0" y="1967617"/>
                <a:ext cx="3620277" cy="374468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r>
                  <a:rPr lang="en-US" sz="2400" b="1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</a:t>
                </a:r>
                <a:r>
                  <a:rPr lang="en-US" sz="1600" b="1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OINT </a:t>
                </a:r>
                <a:r>
                  <a:rPr lang="en-US" sz="2400" b="1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</a:t>
                </a:r>
                <a:r>
                  <a:rPr lang="en-US" sz="1600" b="1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CONOMIC </a:t>
                </a:r>
                <a:r>
                  <a:rPr lang="en-US" sz="2400" b="1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r>
                  <a:rPr lang="en-US" sz="1600" b="1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OMMITTEE</a:t>
                </a:r>
                <a:r>
                  <a:rPr lang="en-US" sz="1600" b="1" cap="none" spc="0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2000" b="1" cap="none" spc="0" dirty="0">
                  <a:ln w="0"/>
                  <a:solidFill>
                    <a:schemeClr val="bg1">
                      <a:lumMod val="95000"/>
                    </a:schemeClr>
                  </a:solidFill>
                  <a:effectLst>
                    <a:innerShdw blurRad="63500" dist="50800" dir="18900000">
                      <a:prstClr val="black">
                        <a:alpha val="50000"/>
                      </a:prstClr>
                    </a:inn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10" name="Straight Connector 9"/>
            <p:cNvCxnSpPr/>
            <p:nvPr/>
          </p:nvCxnSpPr>
          <p:spPr>
            <a:xfrm flipV="1">
              <a:off x="0" y="6708933"/>
              <a:ext cx="12192000" cy="9108"/>
            </a:xfrm>
            <a:prstGeom prst="line">
              <a:avLst/>
            </a:prstGeom>
            <a:ln w="31750">
              <a:solidFill>
                <a:srgbClr val="6B281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0521"/>
          </a:xfrm>
        </p:spPr>
        <p:txBody>
          <a:bodyPr/>
          <a:lstStyle/>
          <a:p>
            <a:r>
              <a:rPr lang="en-US" b="1" dirty="0">
                <a:solidFill>
                  <a:srgbClr val="00B0F0"/>
                </a:solidFill>
                <a:latin typeface="+mn-lt"/>
              </a:rPr>
              <a:t>OECD </a:t>
            </a:r>
          </a:p>
        </p:txBody>
      </p:sp>
    </p:spTree>
    <p:extLst>
      <p:ext uri="{BB962C8B-B14F-4D97-AF65-F5344CB8AC3E}">
        <p14:creationId xmlns:p14="http://schemas.microsoft.com/office/powerpoint/2010/main" val="2943764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60624"/>
            <a:ext cx="10515600" cy="4746997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/>
              <a:t>Tax rate</a:t>
            </a:r>
          </a:p>
          <a:p>
            <a:r>
              <a:rPr lang="en-US" b="1" dirty="0"/>
              <a:t>Base – what is the tax applied to?</a:t>
            </a:r>
          </a:p>
          <a:p>
            <a:pPr lvl="1"/>
            <a:r>
              <a:rPr lang="en-US" dirty="0"/>
              <a:t>Revenue vs. profit</a:t>
            </a:r>
          </a:p>
          <a:p>
            <a:pPr lvl="1"/>
            <a:r>
              <a:rPr lang="en-US" dirty="0"/>
              <a:t>Profit allocation</a:t>
            </a:r>
          </a:p>
          <a:p>
            <a:pPr lvl="2"/>
            <a:r>
              <a:rPr lang="en-US" dirty="0"/>
              <a:t>Objective of DST is to allocate profits to market jurisdictions based on the notion that users create value </a:t>
            </a:r>
          </a:p>
          <a:p>
            <a:pPr lvl="2"/>
            <a:r>
              <a:rPr lang="en-US" dirty="0"/>
              <a:t>Opponents argue 3% tax on revenue allocates more than 80% of profits to market jurisdiction (based on EU estimates)</a:t>
            </a:r>
          </a:p>
          <a:p>
            <a:pPr lvl="3"/>
            <a:r>
              <a:rPr lang="en-US" i="1" dirty="0"/>
              <a:t>This allocation fails to recognize that the most significant contributions to profit are innovation and capital investment – not the contributions of users </a:t>
            </a:r>
            <a:endParaRPr lang="en-US" dirty="0"/>
          </a:p>
          <a:p>
            <a:pPr lvl="1"/>
            <a:r>
              <a:rPr lang="en-US" dirty="0"/>
              <a:t>Types of transactions</a:t>
            </a:r>
          </a:p>
          <a:p>
            <a:pPr lvl="2"/>
            <a:r>
              <a:rPr lang="en-US" dirty="0"/>
              <a:t>Streaming</a:t>
            </a:r>
          </a:p>
          <a:p>
            <a:pPr lvl="2"/>
            <a:r>
              <a:rPr lang="en-US" dirty="0"/>
              <a:t>Multiple-sided platforms</a:t>
            </a:r>
          </a:p>
          <a:p>
            <a:pPr lvl="2"/>
            <a:r>
              <a:rPr lang="en-US" dirty="0"/>
              <a:t>Advertising</a:t>
            </a:r>
          </a:p>
          <a:p>
            <a:pPr lvl="2"/>
            <a:r>
              <a:rPr lang="en-US" dirty="0"/>
              <a:t>Data</a:t>
            </a:r>
          </a:p>
          <a:p>
            <a:r>
              <a:rPr lang="en-US" b="1" dirty="0"/>
              <a:t>Business revenue thresholds</a:t>
            </a:r>
          </a:p>
          <a:p>
            <a:pPr lvl="1"/>
            <a:r>
              <a:rPr lang="en-US" dirty="0"/>
              <a:t>Minimum revenue required before tax applies</a:t>
            </a:r>
          </a:p>
          <a:p>
            <a:pPr lvl="1"/>
            <a:r>
              <a:rPr lang="en-US" dirty="0"/>
              <a:t>Exempting certain revenue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0" y="6304432"/>
            <a:ext cx="12192000" cy="553568"/>
            <a:chOff x="0" y="6288834"/>
            <a:chExt cx="12192000" cy="553568"/>
          </a:xfrm>
        </p:grpSpPr>
        <p:grpSp>
          <p:nvGrpSpPr>
            <p:cNvPr id="9" name="Group 8"/>
            <p:cNvGrpSpPr/>
            <p:nvPr/>
          </p:nvGrpSpPr>
          <p:grpSpPr>
            <a:xfrm>
              <a:off x="0" y="6288834"/>
              <a:ext cx="12192000" cy="553568"/>
              <a:chOff x="0" y="1967617"/>
              <a:chExt cx="12192000" cy="449012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0" y="1990059"/>
                <a:ext cx="12192000" cy="426570"/>
              </a:xfrm>
              <a:prstGeom prst="rect">
                <a:avLst/>
              </a:prstGeom>
              <a:solidFill>
                <a:srgbClr val="0B325D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8259147" y="2012738"/>
                <a:ext cx="3932853" cy="324539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r"/>
                <a:r>
                  <a:rPr lang="en-US" sz="2000" b="1" cap="none" spc="0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Chairman Erik Paulsen (R-MN)</a:t>
                </a: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0" y="1967617"/>
                <a:ext cx="3620277" cy="374468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r>
                  <a:rPr lang="en-US" sz="2400" b="1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</a:t>
                </a:r>
                <a:r>
                  <a:rPr lang="en-US" sz="1600" b="1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OINT </a:t>
                </a:r>
                <a:r>
                  <a:rPr lang="en-US" sz="2400" b="1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</a:t>
                </a:r>
                <a:r>
                  <a:rPr lang="en-US" sz="1600" b="1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CONOMIC </a:t>
                </a:r>
                <a:r>
                  <a:rPr lang="en-US" sz="2400" b="1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r>
                  <a:rPr lang="en-US" sz="1600" b="1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OMMITTEE</a:t>
                </a:r>
                <a:r>
                  <a:rPr lang="en-US" sz="1600" b="1" cap="none" spc="0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2000" b="1" cap="none" spc="0" dirty="0">
                  <a:ln w="0"/>
                  <a:solidFill>
                    <a:schemeClr val="bg1">
                      <a:lumMod val="95000"/>
                    </a:schemeClr>
                  </a:solidFill>
                  <a:effectLst>
                    <a:innerShdw blurRad="63500" dist="50800" dir="18900000">
                      <a:prstClr val="black">
                        <a:alpha val="50000"/>
                      </a:prstClr>
                    </a:inn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10" name="Straight Connector 9"/>
            <p:cNvCxnSpPr/>
            <p:nvPr/>
          </p:nvCxnSpPr>
          <p:spPr>
            <a:xfrm flipV="1">
              <a:off x="0" y="6708933"/>
              <a:ext cx="12192000" cy="9108"/>
            </a:xfrm>
            <a:prstGeom prst="line">
              <a:avLst/>
            </a:prstGeom>
            <a:ln w="31750">
              <a:solidFill>
                <a:srgbClr val="6B281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4645"/>
          </a:xfrm>
        </p:spPr>
        <p:txBody>
          <a:bodyPr/>
          <a:lstStyle/>
          <a:p>
            <a:r>
              <a:rPr lang="en-US" b="1" dirty="0">
                <a:solidFill>
                  <a:srgbClr val="00B0F0"/>
                </a:solidFill>
                <a:latin typeface="+mn-lt"/>
              </a:rPr>
              <a:t>Structure of Digital Service Taxes (DST) </a:t>
            </a:r>
          </a:p>
        </p:txBody>
      </p:sp>
    </p:spTree>
    <p:extLst>
      <p:ext uri="{BB962C8B-B14F-4D97-AF65-F5344CB8AC3E}">
        <p14:creationId xmlns:p14="http://schemas.microsoft.com/office/powerpoint/2010/main" val="3490846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26790"/>
            <a:ext cx="10515600" cy="4508673"/>
          </a:xfrm>
        </p:spPr>
        <p:txBody>
          <a:bodyPr>
            <a:normAutofit/>
          </a:bodyPr>
          <a:lstStyle/>
          <a:p>
            <a:r>
              <a:rPr lang="en-US" b="1" dirty="0"/>
              <a:t>EU &amp; UK have suggested a sunset clause</a:t>
            </a:r>
          </a:p>
          <a:p>
            <a:pPr lvl="1"/>
            <a:r>
              <a:rPr lang="en-US" dirty="0"/>
              <a:t>If the OECD releases guidance on Action 1</a:t>
            </a:r>
          </a:p>
          <a:p>
            <a:pPr lvl="1"/>
            <a:r>
              <a:rPr lang="en-US" dirty="0"/>
              <a:t>(EU) Then DST directive could be removed</a:t>
            </a:r>
          </a:p>
          <a:p>
            <a:pPr lvl="2"/>
            <a:r>
              <a:rPr lang="en-US" dirty="0"/>
              <a:t>Member states can decide whether to keep the DST or remove it</a:t>
            </a:r>
          </a:p>
          <a:p>
            <a:pPr lvl="2"/>
            <a:r>
              <a:rPr lang="en-US" dirty="0"/>
              <a:t>Clause would require a review of the OECD guidance and approval</a:t>
            </a:r>
          </a:p>
          <a:p>
            <a:pPr lvl="1"/>
            <a:r>
              <a:rPr lang="en-US" dirty="0"/>
              <a:t>(UK) Then DST laws could be repealed </a:t>
            </a:r>
          </a:p>
          <a:p>
            <a:pPr lvl="2"/>
            <a:endParaRPr lang="en-US" dirty="0"/>
          </a:p>
          <a:p>
            <a:r>
              <a:rPr lang="en-US" b="1" dirty="0"/>
              <a:t>A sunrise clause has also been suggested</a:t>
            </a:r>
          </a:p>
          <a:p>
            <a:pPr lvl="1"/>
            <a:r>
              <a:rPr lang="en-US" dirty="0"/>
              <a:t>If the OECD fails to release guidance within a period of time</a:t>
            </a:r>
          </a:p>
          <a:p>
            <a:pPr lvl="1"/>
            <a:r>
              <a:rPr lang="en-US" dirty="0"/>
              <a:t>Then a DST directive (EU) is implemented</a:t>
            </a:r>
          </a:p>
          <a:p>
            <a:pPr lvl="1"/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0" y="6304432"/>
            <a:ext cx="12192000" cy="553568"/>
            <a:chOff x="0" y="6288834"/>
            <a:chExt cx="12192000" cy="553568"/>
          </a:xfrm>
        </p:grpSpPr>
        <p:grpSp>
          <p:nvGrpSpPr>
            <p:cNvPr id="9" name="Group 8"/>
            <p:cNvGrpSpPr/>
            <p:nvPr/>
          </p:nvGrpSpPr>
          <p:grpSpPr>
            <a:xfrm>
              <a:off x="0" y="6288834"/>
              <a:ext cx="12192000" cy="553568"/>
              <a:chOff x="0" y="1967617"/>
              <a:chExt cx="12192000" cy="449012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0" y="1990059"/>
                <a:ext cx="12192000" cy="426570"/>
              </a:xfrm>
              <a:prstGeom prst="rect">
                <a:avLst/>
              </a:prstGeom>
              <a:solidFill>
                <a:srgbClr val="0B325D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8259147" y="2012738"/>
                <a:ext cx="3932853" cy="324539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r"/>
                <a:r>
                  <a:rPr lang="en-US" sz="2000" b="1" cap="none" spc="0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Chairman Erik Paulsen (R-MN)</a:t>
                </a: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0" y="1967617"/>
                <a:ext cx="3620277" cy="374468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r>
                  <a:rPr lang="en-US" sz="2400" b="1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</a:t>
                </a:r>
                <a:r>
                  <a:rPr lang="en-US" sz="1600" b="1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OINT </a:t>
                </a:r>
                <a:r>
                  <a:rPr lang="en-US" sz="2400" b="1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</a:t>
                </a:r>
                <a:r>
                  <a:rPr lang="en-US" sz="1600" b="1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CONOMIC </a:t>
                </a:r>
                <a:r>
                  <a:rPr lang="en-US" sz="2400" b="1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r>
                  <a:rPr lang="en-US" sz="1600" b="1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OMMITTEE</a:t>
                </a:r>
                <a:r>
                  <a:rPr lang="en-US" sz="1600" b="1" cap="none" spc="0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2000" b="1" cap="none" spc="0" dirty="0">
                  <a:ln w="0"/>
                  <a:solidFill>
                    <a:schemeClr val="bg1">
                      <a:lumMod val="95000"/>
                    </a:schemeClr>
                  </a:solidFill>
                  <a:effectLst>
                    <a:innerShdw blurRad="63500" dist="50800" dir="18900000">
                      <a:prstClr val="black">
                        <a:alpha val="50000"/>
                      </a:prstClr>
                    </a:inn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10" name="Straight Connector 9"/>
            <p:cNvCxnSpPr/>
            <p:nvPr/>
          </p:nvCxnSpPr>
          <p:spPr>
            <a:xfrm flipV="1">
              <a:off x="0" y="6708933"/>
              <a:ext cx="12192000" cy="9108"/>
            </a:xfrm>
            <a:prstGeom prst="line">
              <a:avLst/>
            </a:prstGeom>
            <a:ln w="31750">
              <a:solidFill>
                <a:srgbClr val="6B281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61665"/>
          </a:xfrm>
        </p:spPr>
        <p:txBody>
          <a:bodyPr/>
          <a:lstStyle/>
          <a:p>
            <a:r>
              <a:rPr lang="en-US" b="1" dirty="0">
                <a:solidFill>
                  <a:srgbClr val="00B0F0"/>
                </a:solidFill>
                <a:latin typeface="+mn-lt"/>
              </a:rPr>
              <a:t>Structure of Digital Service Taxes (DST)</a:t>
            </a:r>
          </a:p>
        </p:txBody>
      </p:sp>
    </p:spTree>
    <p:extLst>
      <p:ext uri="{BB962C8B-B14F-4D97-AF65-F5344CB8AC3E}">
        <p14:creationId xmlns:p14="http://schemas.microsoft.com/office/powerpoint/2010/main" val="42579306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4869"/>
            <a:ext cx="10515600" cy="4630366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/>
              <a:t>Cost:</a:t>
            </a:r>
          </a:p>
          <a:p>
            <a:pPr lvl="1"/>
            <a:r>
              <a:rPr lang="en-US" dirty="0"/>
              <a:t>Businesses</a:t>
            </a:r>
          </a:p>
          <a:p>
            <a:pPr lvl="2"/>
            <a:r>
              <a:rPr lang="en-US" dirty="0"/>
              <a:t>Fixed cost of implementing systems to comply with the tax</a:t>
            </a:r>
          </a:p>
          <a:p>
            <a:pPr lvl="2"/>
            <a:r>
              <a:rPr lang="en-US" dirty="0"/>
              <a:t>Marginal cost of complying</a:t>
            </a:r>
          </a:p>
          <a:p>
            <a:pPr lvl="2"/>
            <a:r>
              <a:rPr lang="en-US" dirty="0"/>
              <a:t>Fall in market share due to price increases</a:t>
            </a:r>
          </a:p>
          <a:p>
            <a:pPr lvl="2"/>
            <a:r>
              <a:rPr lang="en-US" dirty="0"/>
              <a:t>The tax</a:t>
            </a:r>
          </a:p>
          <a:p>
            <a:pPr lvl="2"/>
            <a:endParaRPr lang="en-US" dirty="0"/>
          </a:p>
          <a:p>
            <a:pPr lvl="1"/>
            <a:r>
              <a:rPr lang="en-US" dirty="0"/>
              <a:t>Tax Authorities</a:t>
            </a:r>
          </a:p>
          <a:p>
            <a:pPr lvl="2"/>
            <a:r>
              <a:rPr lang="en-US" dirty="0"/>
              <a:t>Fixed cost of reporting systems</a:t>
            </a:r>
          </a:p>
          <a:p>
            <a:pPr lvl="2"/>
            <a:r>
              <a:rPr lang="en-US" dirty="0"/>
              <a:t>Marginal cost of staff</a:t>
            </a:r>
          </a:p>
          <a:p>
            <a:pPr lvl="2"/>
            <a:endParaRPr lang="en-US" dirty="0"/>
          </a:p>
          <a:p>
            <a:pPr lvl="1"/>
            <a:r>
              <a:rPr lang="en-US" dirty="0"/>
              <a:t>Customers</a:t>
            </a:r>
          </a:p>
          <a:p>
            <a:pPr lvl="2"/>
            <a:r>
              <a:rPr lang="en-US" dirty="0"/>
              <a:t>Higher prices</a:t>
            </a:r>
          </a:p>
          <a:p>
            <a:pPr lvl="2"/>
            <a:r>
              <a:rPr lang="en-US" dirty="0"/>
              <a:t>Welfare loss due to dead weight loss and high administrative costs</a:t>
            </a:r>
          </a:p>
          <a:p>
            <a:pPr marL="914400" lvl="2" indent="0">
              <a:buNone/>
            </a:pPr>
            <a:endParaRPr lang="en-US" dirty="0"/>
          </a:p>
          <a:p>
            <a:r>
              <a:rPr lang="en-US" b="1" dirty="0"/>
              <a:t>Benefits:</a:t>
            </a:r>
          </a:p>
          <a:p>
            <a:pPr lvl="1"/>
            <a:r>
              <a:rPr lang="en-US" dirty="0"/>
              <a:t>Tax revenue</a:t>
            </a:r>
          </a:p>
          <a:p>
            <a:pPr lvl="1"/>
            <a:r>
              <a:rPr lang="en-US" dirty="0"/>
              <a:t>Political appeasement 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0" y="6304432"/>
            <a:ext cx="12192000" cy="553568"/>
            <a:chOff x="0" y="6288834"/>
            <a:chExt cx="12192000" cy="553568"/>
          </a:xfrm>
        </p:grpSpPr>
        <p:grpSp>
          <p:nvGrpSpPr>
            <p:cNvPr id="9" name="Group 8"/>
            <p:cNvGrpSpPr/>
            <p:nvPr/>
          </p:nvGrpSpPr>
          <p:grpSpPr>
            <a:xfrm>
              <a:off x="0" y="6288834"/>
              <a:ext cx="12192000" cy="553568"/>
              <a:chOff x="0" y="1967617"/>
              <a:chExt cx="12192000" cy="449012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0" y="1990059"/>
                <a:ext cx="12192000" cy="426570"/>
              </a:xfrm>
              <a:prstGeom prst="rect">
                <a:avLst/>
              </a:prstGeom>
              <a:solidFill>
                <a:srgbClr val="0B325D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8259147" y="2012738"/>
                <a:ext cx="3932853" cy="324539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r"/>
                <a:r>
                  <a:rPr lang="en-US" sz="2000" b="1" cap="none" spc="0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Chairman Erik Paulsen (R-MN)</a:t>
                </a: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0" y="1967617"/>
                <a:ext cx="3620277" cy="374468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r>
                  <a:rPr lang="en-US" sz="2400" b="1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</a:t>
                </a:r>
                <a:r>
                  <a:rPr lang="en-US" sz="1600" b="1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OINT </a:t>
                </a:r>
                <a:r>
                  <a:rPr lang="en-US" sz="2400" b="1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</a:t>
                </a:r>
                <a:r>
                  <a:rPr lang="en-US" sz="1600" b="1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CONOMIC </a:t>
                </a:r>
                <a:r>
                  <a:rPr lang="en-US" sz="2400" b="1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r>
                  <a:rPr lang="en-US" sz="1600" b="1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OMMITTEE</a:t>
                </a:r>
                <a:r>
                  <a:rPr lang="en-US" sz="1600" b="1" cap="none" spc="0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2000" b="1" cap="none" spc="0" dirty="0">
                  <a:ln w="0"/>
                  <a:solidFill>
                    <a:schemeClr val="bg1">
                      <a:lumMod val="95000"/>
                    </a:schemeClr>
                  </a:solidFill>
                  <a:effectLst>
                    <a:innerShdw blurRad="63500" dist="50800" dir="18900000">
                      <a:prstClr val="black">
                        <a:alpha val="50000"/>
                      </a:prstClr>
                    </a:inn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10" name="Straight Connector 9"/>
            <p:cNvCxnSpPr/>
            <p:nvPr/>
          </p:nvCxnSpPr>
          <p:spPr>
            <a:xfrm flipV="1">
              <a:off x="0" y="6708933"/>
              <a:ext cx="12192000" cy="9108"/>
            </a:xfrm>
            <a:prstGeom prst="line">
              <a:avLst/>
            </a:prstGeom>
            <a:ln w="31750">
              <a:solidFill>
                <a:srgbClr val="6B281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2739"/>
          </a:xfrm>
        </p:spPr>
        <p:txBody>
          <a:bodyPr/>
          <a:lstStyle/>
          <a:p>
            <a:r>
              <a:rPr lang="en-US" b="1" dirty="0">
                <a:solidFill>
                  <a:srgbClr val="00B0F0"/>
                </a:solidFill>
                <a:latin typeface="+mn-lt"/>
              </a:rPr>
              <a:t>Costs and Benefits of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12592278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29294"/>
            <a:ext cx="10515600" cy="4796443"/>
          </a:xfrm>
        </p:spPr>
        <p:txBody>
          <a:bodyPr>
            <a:normAutofit/>
          </a:bodyPr>
          <a:lstStyle/>
          <a:p>
            <a:r>
              <a:rPr lang="en-US" b="1" dirty="0"/>
              <a:t>Concerns raised by member states</a:t>
            </a:r>
          </a:p>
          <a:p>
            <a:pPr lvl="1"/>
            <a:r>
              <a:rPr lang="en-US" dirty="0"/>
              <a:t>Denmark,  Finland, Sweden</a:t>
            </a:r>
          </a:p>
          <a:p>
            <a:pPr lvl="1"/>
            <a:r>
              <a:rPr lang="en-US" dirty="0"/>
              <a:t>Ireland</a:t>
            </a:r>
          </a:p>
          <a:p>
            <a:pPr lvl="1"/>
            <a:r>
              <a:rPr lang="en-US" dirty="0"/>
              <a:t>Germany</a:t>
            </a:r>
          </a:p>
          <a:p>
            <a:pPr lvl="1"/>
            <a:endParaRPr lang="en-US" dirty="0"/>
          </a:p>
          <a:p>
            <a:r>
              <a:rPr lang="en-US" b="1" dirty="0"/>
              <a:t>Proponents of the DST</a:t>
            </a:r>
          </a:p>
          <a:p>
            <a:pPr lvl="1"/>
            <a:r>
              <a:rPr lang="en-US" dirty="0"/>
              <a:t>France, Spain, Italy, Austria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0" y="6304432"/>
            <a:ext cx="12192000" cy="553568"/>
            <a:chOff x="0" y="6288834"/>
            <a:chExt cx="12192000" cy="553568"/>
          </a:xfrm>
        </p:grpSpPr>
        <p:grpSp>
          <p:nvGrpSpPr>
            <p:cNvPr id="9" name="Group 8"/>
            <p:cNvGrpSpPr/>
            <p:nvPr/>
          </p:nvGrpSpPr>
          <p:grpSpPr>
            <a:xfrm>
              <a:off x="0" y="6288834"/>
              <a:ext cx="12192000" cy="553568"/>
              <a:chOff x="0" y="1967617"/>
              <a:chExt cx="12192000" cy="449012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0" y="1990059"/>
                <a:ext cx="12192000" cy="426570"/>
              </a:xfrm>
              <a:prstGeom prst="rect">
                <a:avLst/>
              </a:prstGeom>
              <a:solidFill>
                <a:srgbClr val="0B325D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8259147" y="2012738"/>
                <a:ext cx="3932853" cy="324539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r"/>
                <a:r>
                  <a:rPr lang="en-US" sz="2000" b="1" cap="none" spc="0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Chairman Erik Paulsen (R-MN)</a:t>
                </a: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0" y="1967617"/>
                <a:ext cx="3620277" cy="374468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r>
                  <a:rPr lang="en-US" sz="2400" b="1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</a:t>
                </a:r>
                <a:r>
                  <a:rPr lang="en-US" sz="1600" b="1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OINT </a:t>
                </a:r>
                <a:r>
                  <a:rPr lang="en-US" sz="2400" b="1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</a:t>
                </a:r>
                <a:r>
                  <a:rPr lang="en-US" sz="1600" b="1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CONOMIC </a:t>
                </a:r>
                <a:r>
                  <a:rPr lang="en-US" sz="2400" b="1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r>
                  <a:rPr lang="en-US" sz="1600" b="1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OMMITTEE</a:t>
                </a:r>
                <a:r>
                  <a:rPr lang="en-US" sz="1600" b="1" cap="none" spc="0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2000" b="1" cap="none" spc="0" dirty="0">
                  <a:ln w="0"/>
                  <a:solidFill>
                    <a:schemeClr val="bg1">
                      <a:lumMod val="95000"/>
                    </a:schemeClr>
                  </a:solidFill>
                  <a:effectLst>
                    <a:innerShdw blurRad="63500" dist="50800" dir="18900000">
                      <a:prstClr val="black">
                        <a:alpha val="50000"/>
                      </a:prstClr>
                    </a:inn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10" name="Straight Connector 9"/>
            <p:cNvCxnSpPr/>
            <p:nvPr/>
          </p:nvCxnSpPr>
          <p:spPr>
            <a:xfrm flipV="1">
              <a:off x="0" y="6708933"/>
              <a:ext cx="12192000" cy="9108"/>
            </a:xfrm>
            <a:prstGeom prst="line">
              <a:avLst/>
            </a:prstGeom>
            <a:ln w="31750">
              <a:solidFill>
                <a:srgbClr val="6B281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838200" y="303731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0B0F0"/>
                </a:solidFill>
                <a:latin typeface="+mn-lt"/>
              </a:rPr>
              <a:t>EU Member State Perspective </a:t>
            </a:r>
          </a:p>
        </p:txBody>
      </p:sp>
    </p:spTree>
    <p:extLst>
      <p:ext uri="{BB962C8B-B14F-4D97-AF65-F5344CB8AC3E}">
        <p14:creationId xmlns:p14="http://schemas.microsoft.com/office/powerpoint/2010/main" val="30737488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26790"/>
            <a:ext cx="10515600" cy="4483735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EU</a:t>
            </a:r>
          </a:p>
          <a:p>
            <a:pPr lvl="1"/>
            <a:r>
              <a:rPr lang="en-US" dirty="0"/>
              <a:t>Rate: 3 percent</a:t>
            </a:r>
          </a:p>
          <a:p>
            <a:pPr lvl="1"/>
            <a:r>
              <a:rPr lang="en-US" dirty="0"/>
              <a:t>Base: Revenue from digital advertising, intermediation services, &amp; sale of data</a:t>
            </a:r>
          </a:p>
          <a:p>
            <a:r>
              <a:rPr lang="en-US" b="1" dirty="0"/>
              <a:t>Italy</a:t>
            </a:r>
          </a:p>
          <a:p>
            <a:pPr lvl="1"/>
            <a:r>
              <a:rPr lang="en-US" dirty="0"/>
              <a:t>Rate: 3 percent</a:t>
            </a:r>
          </a:p>
          <a:p>
            <a:pPr lvl="1"/>
            <a:r>
              <a:rPr lang="en-US" dirty="0"/>
              <a:t>Base: Revenue from “intangible transactions” </a:t>
            </a:r>
          </a:p>
          <a:p>
            <a:r>
              <a:rPr lang="en-US" b="1" dirty="0"/>
              <a:t>Spain</a:t>
            </a:r>
          </a:p>
          <a:p>
            <a:pPr lvl="1"/>
            <a:r>
              <a:rPr lang="en-US" dirty="0"/>
              <a:t>Rate: 5 percent </a:t>
            </a:r>
          </a:p>
          <a:p>
            <a:pPr lvl="1"/>
            <a:r>
              <a:rPr lang="en-US" dirty="0"/>
              <a:t>Base: Revenues from online publicity, intermediary services, &amp; sale of data</a:t>
            </a:r>
          </a:p>
          <a:p>
            <a:r>
              <a:rPr lang="en-US" b="1" dirty="0"/>
              <a:t>UK</a:t>
            </a:r>
          </a:p>
          <a:p>
            <a:pPr lvl="1"/>
            <a:r>
              <a:rPr lang="en-US" dirty="0"/>
              <a:t>Rate: 2 percent</a:t>
            </a:r>
          </a:p>
          <a:p>
            <a:pPr lvl="1"/>
            <a:r>
              <a:rPr lang="en-US" dirty="0"/>
              <a:t>Base: Revenues from search engines, social media, &amp; media platforms</a:t>
            </a:r>
          </a:p>
          <a:p>
            <a:pPr marL="457200" lvl="1" indent="0">
              <a:buNone/>
            </a:pP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0" y="6304432"/>
            <a:ext cx="12192000" cy="553568"/>
            <a:chOff x="0" y="6288834"/>
            <a:chExt cx="12192000" cy="553568"/>
          </a:xfrm>
        </p:grpSpPr>
        <p:grpSp>
          <p:nvGrpSpPr>
            <p:cNvPr id="9" name="Group 8"/>
            <p:cNvGrpSpPr/>
            <p:nvPr/>
          </p:nvGrpSpPr>
          <p:grpSpPr>
            <a:xfrm>
              <a:off x="0" y="6288834"/>
              <a:ext cx="12192000" cy="553568"/>
              <a:chOff x="0" y="1967617"/>
              <a:chExt cx="12192000" cy="449012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0" y="1990059"/>
                <a:ext cx="12192000" cy="426570"/>
              </a:xfrm>
              <a:prstGeom prst="rect">
                <a:avLst/>
              </a:prstGeom>
              <a:solidFill>
                <a:srgbClr val="0B325D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8259147" y="2012738"/>
                <a:ext cx="3932853" cy="324539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r"/>
                <a:r>
                  <a:rPr lang="en-US" sz="2000" b="1" cap="none" spc="0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Chairman Erik Paulsen (R-MN)</a:t>
                </a: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0" y="1967617"/>
                <a:ext cx="3620277" cy="374468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r>
                  <a:rPr lang="en-US" sz="2400" b="1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</a:t>
                </a:r>
                <a:r>
                  <a:rPr lang="en-US" sz="1600" b="1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OINT </a:t>
                </a:r>
                <a:r>
                  <a:rPr lang="en-US" sz="2400" b="1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</a:t>
                </a:r>
                <a:r>
                  <a:rPr lang="en-US" sz="1600" b="1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CONOMIC </a:t>
                </a:r>
                <a:r>
                  <a:rPr lang="en-US" sz="2400" b="1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r>
                  <a:rPr lang="en-US" sz="1600" b="1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OMMITTEE</a:t>
                </a:r>
                <a:r>
                  <a:rPr lang="en-US" sz="1600" b="1" cap="none" spc="0" dirty="0">
                    <a:ln w="0"/>
                    <a:solidFill>
                      <a:schemeClr val="bg1">
                        <a:lumMod val="95000"/>
                      </a:schemeClr>
                    </a:solidFill>
                    <a:effectLst>
                      <a:innerShdw blurRad="63500" dist="50800" dir="18900000">
                        <a:prstClr val="black">
                          <a:alpha val="50000"/>
                        </a:prstClr>
                      </a:inn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2000" b="1" cap="none" spc="0" dirty="0">
                  <a:ln w="0"/>
                  <a:solidFill>
                    <a:schemeClr val="bg1">
                      <a:lumMod val="95000"/>
                    </a:schemeClr>
                  </a:solidFill>
                  <a:effectLst>
                    <a:innerShdw blurRad="63500" dist="50800" dir="18900000">
                      <a:prstClr val="black">
                        <a:alpha val="50000"/>
                      </a:prstClr>
                    </a:inn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10" name="Straight Connector 9"/>
            <p:cNvCxnSpPr/>
            <p:nvPr/>
          </p:nvCxnSpPr>
          <p:spPr>
            <a:xfrm flipV="1">
              <a:off x="0" y="6708933"/>
              <a:ext cx="12192000" cy="9108"/>
            </a:xfrm>
            <a:prstGeom prst="line">
              <a:avLst/>
            </a:prstGeom>
            <a:ln w="31750">
              <a:solidFill>
                <a:srgbClr val="6B281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1105"/>
          </a:xfrm>
        </p:spPr>
        <p:txBody>
          <a:bodyPr/>
          <a:lstStyle/>
          <a:p>
            <a:r>
              <a:rPr lang="en-US" b="1" dirty="0">
                <a:solidFill>
                  <a:srgbClr val="00B0F0"/>
                </a:solidFill>
                <a:latin typeface="+mn-lt"/>
              </a:rPr>
              <a:t>Proposed Digital Service Taxes (DST)</a:t>
            </a:r>
          </a:p>
        </p:txBody>
      </p:sp>
    </p:spTree>
    <p:extLst>
      <p:ext uri="{BB962C8B-B14F-4D97-AF65-F5344CB8AC3E}">
        <p14:creationId xmlns:p14="http://schemas.microsoft.com/office/powerpoint/2010/main" val="5312706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2528</TotalTime>
  <Words>874</Words>
  <Application>Microsoft Macintosh PowerPoint</Application>
  <PresentationFormat>Widescreen</PresentationFormat>
  <Paragraphs>144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PowerPoint Presentation</vt:lpstr>
      <vt:lpstr>Why are U.S. Companies  Disproportionately Impacted? </vt:lpstr>
      <vt:lpstr>Timeline</vt:lpstr>
      <vt:lpstr>OECD </vt:lpstr>
      <vt:lpstr>Structure of Digital Service Taxes (DST) </vt:lpstr>
      <vt:lpstr>Structure of Digital Service Taxes (DST)</vt:lpstr>
      <vt:lpstr>Costs and Benefits of Implementation</vt:lpstr>
      <vt:lpstr>EU Member State Perspective </vt:lpstr>
      <vt:lpstr>Proposed Digital Service Taxes (DST)</vt:lpstr>
      <vt:lpstr>U.S. Government Response</vt:lpstr>
      <vt:lpstr>Companies’ Perspective on the DST</vt:lpstr>
    </vt:vector>
  </TitlesOfParts>
  <Company>United States Senate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Service Taxes</dc:title>
  <dc:creator>Ekins, Gavin (JEC)</dc:creator>
  <cp:lastModifiedBy>Microsoft Office User</cp:lastModifiedBy>
  <cp:revision>65</cp:revision>
  <cp:lastPrinted>2018-11-09T23:33:06Z</cp:lastPrinted>
  <dcterms:created xsi:type="dcterms:W3CDTF">2018-11-08T18:54:54Z</dcterms:created>
  <dcterms:modified xsi:type="dcterms:W3CDTF">2018-11-15T20:34:54Z</dcterms:modified>
</cp:coreProperties>
</file>